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78" r:id="rId41"/>
    <p:sldId id="460" r:id="rId42"/>
    <p:sldId id="461" r:id="rId43"/>
    <p:sldId id="462" r:id="rId44"/>
    <p:sldId id="463" r:id="rId45"/>
    <p:sldId id="464" r:id="rId46"/>
    <p:sldId id="465" r:id="rId47"/>
    <p:sldId id="466" r:id="rId48"/>
    <p:sldId id="467" r:id="rId49"/>
    <p:sldId id="468" r:id="rId50"/>
    <p:sldId id="469" r:id="rId51"/>
    <p:sldId id="470" r:id="rId52"/>
    <p:sldId id="381" r:id="rId53"/>
    <p:sldId id="471" r:id="rId54"/>
    <p:sldId id="472" r:id="rId55"/>
    <p:sldId id="473"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1" r:id="rId89"/>
    <p:sldId id="502" r:id="rId90"/>
    <p:sldId id="503" r:id="rId91"/>
    <p:sldId id="504" r:id="rId92"/>
    <p:sldId id="505" r:id="rId93"/>
    <p:sldId id="506" r:id="rId94"/>
    <p:sldId id="507" r:id="rId95"/>
    <p:sldId id="508" r:id="rId96"/>
    <p:sldId id="510" r:id="rId97"/>
    <p:sldId id="509" r:id="rId98"/>
    <p:sldId id="511" r:id="rId99"/>
    <p:sldId id="512" r:id="rId100"/>
    <p:sldId id="407" r:id="rId101"/>
    <p:sldId id="513" r:id="rId102"/>
    <p:sldId id="515" r:id="rId103"/>
    <p:sldId id="516" r:id="rId104"/>
    <p:sldId id="517" r:id="rId105"/>
    <p:sldId id="518" r:id="rId106"/>
    <p:sldId id="519" r:id="rId107"/>
    <p:sldId id="520" r:id="rId108"/>
    <p:sldId id="428" r:id="rId109"/>
    <p:sldId id="442" r:id="rId110"/>
    <p:sldId id="443"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74"/>
    <p:restoredTop sz="84066"/>
  </p:normalViewPr>
  <p:slideViewPr>
    <p:cSldViewPr>
      <p:cViewPr>
        <p:scale>
          <a:sx n="100" d="100"/>
          <a:sy n="100" d="100"/>
        </p:scale>
        <p:origin x="12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7/16/17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smtClean="0">
                <a:latin typeface="Helvetica" charset="0"/>
                <a:ea typeface="ＭＳ Ｐゴシック" charset="-128"/>
                <a:cs typeface="Helvetica" charset="0"/>
              </a:rPr>
              <a:t>TYPES</a:t>
            </a:r>
            <a:endParaRPr lang="en-US" altLang="en-US" sz="1200" b="1" dirty="0" smtClean="0">
              <a:latin typeface="Helvetica" charset="0"/>
              <a:ea typeface="ＭＳ Ｐゴシック" charset="-128"/>
              <a:cs typeface="Helvetica" charset="0"/>
            </a:endParaRP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smtClean="0">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smtClean="0">
                <a:latin typeface="Helvetica" charset="0"/>
                <a:ea typeface="ＭＳ Ｐゴシック" charset="-128"/>
                <a:cs typeface="Helvetica" charset="0"/>
              </a:rPr>
              <a:t>Operations (errors w/spaces)</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smtClean="0">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smtClean="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40</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104</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smtClean="0">
                <a:latin typeface="Arial" charset="0"/>
                <a:ea typeface="ＭＳ Ｐゴシック" charset="-128"/>
              </a:rPr>
              <a:t>If it’s more about programming</a:t>
            </a:r>
            <a:r>
              <a:rPr lang="en-US" altLang="en-US" sz="1100" baseline="0" dirty="0" smtClean="0">
                <a:latin typeface="Arial" charset="0"/>
                <a:ea typeface="ＭＳ Ｐゴシック" charset="-128"/>
              </a:rPr>
              <a:t> than it is about </a:t>
            </a:r>
            <a:r>
              <a:rPr lang="en-US" altLang="en-US" sz="1100" i="1" baseline="0" dirty="0" smtClean="0">
                <a:latin typeface="Arial" charset="0"/>
                <a:ea typeface="ＭＳ Ｐゴシック" charset="-128"/>
              </a:rPr>
              <a:t>thinking and writing</a:t>
            </a:r>
            <a:r>
              <a:rPr lang="en-US" altLang="en-US" sz="1100" i="0" baseline="0" dirty="0" smtClean="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smtClean="0"/>
              <a:t>www.BootstrapWorld.org</a:t>
            </a:r>
            <a:r>
              <a:rPr lang="en-US" dirty="0" smtClean="0"/>
              <a:t>     |    #</a:t>
            </a:r>
            <a:r>
              <a:rPr lang="en-US" dirty="0" err="1" smtClean="0"/>
              <a:t>BootstrapCS</a:t>
            </a:r>
            <a:endParaRPr lang="en-US" dirty="0" smtClean="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smtClean="0"/>
              <a:t>www.BootstrapWorld.org</a:t>
            </a:r>
            <a:r>
              <a:rPr lang="en-US" dirty="0" smtClean="0"/>
              <a:t>     |    #</a:t>
            </a:r>
            <a:r>
              <a:rPr lang="en-US" dirty="0" err="1" smtClean="0"/>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de.pyret.org/editor#share=0BzzMl1BJlJDkM0dQODJZVHBVSjQ"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NnlKOE84QUlUZV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ode.pyret.org/editor#share=0BzzMl1BJlJDkQ3c4SDlDS1BaLW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de.pyret.org/editor#share=0BzzMl1BJlJDkSXNaU185LVZ3VE0"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smtClean="0"/>
              <a:t>Data Science is not about writing for-loops, queries or Excel formulas</a:t>
            </a:r>
            <a:r>
              <a:rPr lang="mr-IN" sz="2600" dirty="0" smtClean="0"/>
              <a:t>…</a:t>
            </a:r>
            <a:endParaRPr lang="en-US" sz="2600" dirty="0" smtClean="0"/>
          </a:p>
          <a:p>
            <a:endParaRPr lang="en-US" sz="2600" dirty="0"/>
          </a:p>
          <a:p>
            <a:r>
              <a:rPr lang="mr-IN" sz="2600" dirty="0" smtClean="0"/>
              <a:t>…</a:t>
            </a:r>
            <a:r>
              <a:rPr lang="en-US" sz="2600" dirty="0" smtClean="0"/>
              <a:t>any more than programming is about “writing code”</a:t>
            </a:r>
          </a:p>
          <a:p>
            <a:endParaRPr lang="en-US" sz="2600" i="1" dirty="0"/>
          </a:p>
          <a:p>
            <a:r>
              <a:rPr lang="en-US" sz="2600" dirty="0" smtClean="0"/>
              <a:t>Data Science is about analysis, and </a:t>
            </a:r>
            <a:r>
              <a:rPr lang="en-US" sz="2600" b="1" dirty="0" smtClean="0"/>
              <a:t>making sense of data</a:t>
            </a:r>
            <a:r>
              <a:rPr lang="en-US" sz="2600" dirty="0" smtClean="0"/>
              <a:t>. If all we do is teach kids Excel, R, </a:t>
            </a:r>
            <a:r>
              <a:rPr lang="en-US" sz="2600" dirty="0" err="1" smtClean="0"/>
              <a:t>etc</a:t>
            </a:r>
            <a:r>
              <a:rPr lang="mr-IN" sz="2600" dirty="0" smtClean="0"/>
              <a:t>…</a:t>
            </a:r>
            <a:r>
              <a:rPr lang="en-US" sz="2600" dirty="0" smtClean="0"/>
              <a:t>we fail.</a:t>
            </a:r>
          </a:p>
          <a:p>
            <a:endParaRPr lang="en-US" sz="2600" dirty="0" smtClean="0"/>
          </a:p>
          <a:p>
            <a:pPr marL="0" indent="0">
              <a:buNone/>
            </a:pPr>
            <a:r>
              <a:rPr lang="en-US" b="1" i="1" dirty="0" smtClean="0"/>
              <a:t>Principle 3: </a:t>
            </a:r>
            <a:r>
              <a:rPr lang="en-US" i="1" dirty="0" smtClean="0"/>
              <a:t>Address the Austerity Problem</a:t>
            </a:r>
            <a:endParaRPr lang="en-US" i="1" dirty="0"/>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why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 (e.g. </a:t>
            </a:r>
            <a:r>
              <a:rPr lang="mr-IN" altLang="en-US" dirty="0" smtClean="0">
                <a:ea typeface="ＭＳ Ｐゴシック" charset="-128"/>
                <a:cs typeface="Helvetica" charset="0"/>
              </a:rPr>
              <a:t>–</a:t>
            </a:r>
            <a:r>
              <a:rPr lang="en-US" altLang="en-US" dirty="0" smtClean="0">
                <a:ea typeface="ＭＳ Ｐゴシック" charset="-128"/>
                <a:cs typeface="Helvetica" charset="0"/>
              </a:rPr>
              <a:t> Common Core statistics)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What Questions Matter to You?</a:t>
            </a:r>
          </a:p>
          <a:p>
            <a:pPr eaLnBrk="1" hangingPunct="1"/>
            <a:r>
              <a:rPr lang="en-US" altLang="en-US" sz="2400" dirty="0" smtClean="0">
                <a:latin typeface="Helvetica" charset="0"/>
                <a:ea typeface="ＭＳ Ｐゴシック" charset="-128"/>
                <a:cs typeface="Helvetica" charset="0"/>
              </a:rPr>
              <a:t>Introduction to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plotting and tables</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smtClean="0">
                <a:solidFill>
                  <a:schemeClr val="bg1"/>
                </a:solidFill>
                <a:ea typeface="Arial" charset="0"/>
                <a:cs typeface="Arial" charset="0"/>
              </a:rPr>
              <a:t>?</a:t>
            </a:r>
            <a:endParaRPr lang="en-US" sz="20000" b="1" dirty="0">
              <a:solidFill>
                <a:schemeClr val="bg1"/>
              </a:solidFill>
              <a:ea typeface="Arial" charset="0"/>
              <a:cs typeface="Arial"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Science Classes</a:t>
            </a:r>
          </a:p>
          <a:p>
            <a:pPr algn="ctr">
              <a:lnSpc>
                <a:spcPct val="200000"/>
              </a:lnSpc>
              <a:spcBef>
                <a:spcPts val="638"/>
              </a:spcBef>
              <a:buClrTx/>
              <a:buSzTx/>
              <a:buNone/>
            </a:pPr>
            <a:r>
              <a:rPr lang="en-US" altLang="en-US" sz="2500" dirty="0" smtClean="0">
                <a:latin typeface="Arial" charset="0"/>
              </a:rPr>
              <a:t>Math &amp; Statistics Classes</a:t>
            </a:r>
          </a:p>
          <a:p>
            <a:pPr algn="ctr">
              <a:lnSpc>
                <a:spcPct val="200000"/>
              </a:lnSpc>
              <a:spcBef>
                <a:spcPts val="638"/>
              </a:spcBef>
              <a:buClrTx/>
              <a:buSzTx/>
              <a:buNone/>
            </a:pPr>
            <a:r>
              <a:rPr lang="en-US" altLang="en-US" sz="2500" dirty="0" smtClean="0">
                <a:latin typeface="Arial" charset="0"/>
              </a:rPr>
              <a:t>Business Classes</a:t>
            </a:r>
          </a:p>
          <a:p>
            <a:pPr algn="ctr">
              <a:lnSpc>
                <a:spcPct val="200000"/>
              </a:lnSpc>
              <a:spcBef>
                <a:spcPts val="638"/>
              </a:spcBef>
              <a:buClrTx/>
              <a:buSzTx/>
              <a:buNone/>
            </a:pPr>
            <a:r>
              <a:rPr lang="en-US" altLang="en-US" sz="2500" dirty="0" smtClean="0">
                <a:latin typeface="Arial" charset="0"/>
              </a:rPr>
              <a:t>Social </a:t>
            </a:r>
            <a:r>
              <a:rPr lang="en-US" altLang="en-US" sz="2500" dirty="0" smtClean="0">
                <a:latin typeface="Arial" charset="0"/>
              </a:rPr>
              <a:t>Studies </a:t>
            </a:r>
            <a:r>
              <a:rPr lang="en-US" altLang="en-US" sz="2500" dirty="0" smtClean="0">
                <a:latin typeface="Arial" charset="0"/>
              </a:rPr>
              <a:t>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AP CS 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hlinkClick r:id="rId2"/>
              </a:rPr>
              <a:t>/</a:t>
            </a:r>
            <a:endParaRPr lang="en-US" altLang="en-US" dirty="0" smtClean="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a:t>
            </a:r>
            <a:r>
              <a:rPr lang="en-US" altLang="en-US" sz="2400" dirty="0" smtClean="0">
                <a:latin typeface="Helvetica" charset="0"/>
                <a:ea typeface="ＭＳ Ｐゴシック" charset="-128"/>
                <a:cs typeface="Helvetica" charset="0"/>
              </a:rPr>
              <a:t>you</a:t>
            </a:r>
          </a:p>
          <a:p>
            <a:pPr eaLnBrk="1" hangingPunct="1">
              <a:lnSpc>
                <a:spcPct val="200000"/>
              </a:lnSpc>
            </a:pPr>
            <a:r>
              <a:rPr lang="en-US" altLang="en-US" sz="2400" dirty="0" smtClean="0">
                <a:latin typeface="Helvetica" charset="0"/>
                <a:ea typeface="ＭＳ Ｐゴシック" charset="-128"/>
                <a:cs typeface="Helvetica" charset="0"/>
              </a:rPr>
              <a:t>Choose </a:t>
            </a:r>
            <a:r>
              <a:rPr lang="en-US" altLang="en-US" sz="2400" dirty="0" smtClean="0">
                <a:latin typeface="Helvetica" charset="0"/>
                <a:ea typeface="ＭＳ Ｐゴシック" charset="-128"/>
                <a:cs typeface="Helvetica" charset="0"/>
              </a:rPr>
              <a:t>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a:t>
            </a:r>
            <a:r>
              <a:rPr lang="en-US" altLang="en-US" sz="2400" dirty="0" smtClean="0">
                <a:latin typeface="Helvetica" charset="0"/>
                <a:ea typeface="ＭＳ Ｐゴシック" charset="-128"/>
                <a:cs typeface="Helvetica" charset="0"/>
              </a:rPr>
              <a:t>workbook</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code will compute </a:t>
            </a:r>
            <a:r>
              <a:rPr lang="en-US" sz="2400" dirty="0"/>
              <a:t>the total </a:t>
            </a:r>
            <a:r>
              <a:rPr lang="en-US" sz="2400" dirty="0" smtClean="0"/>
              <a:t>cost for the party?</a:t>
            </a:r>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a:t>
            </a:r>
            <a:r>
              <a:rPr lang="en-US" sz="2400" dirty="0" smtClean="0"/>
              <a:t>function:</a:t>
            </a:r>
            <a:r>
              <a:rPr lang="en-US" sz="2400" dirty="0"/>
              <a:t>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a:t>
            </a:r>
            <a:r>
              <a:rPr lang="en-US" sz="2000" dirty="0" smtClean="0">
                <a:latin typeface="Courier" charset="0"/>
                <a:ea typeface="Courier" charset="0"/>
                <a:cs typeface="Courier" charset="0"/>
              </a:rPr>
              <a:t> 1</a:t>
            </a:r>
            <a:r>
              <a:rPr lang="en-US" sz="2000" dirty="0">
                <a:latin typeface="Courier" charset="0"/>
                <a:ea typeface="Courier" charset="0"/>
                <a:cs typeface="Courier" charset="0"/>
              </a:rPr>
              <a:t>)</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a:t>
            </a:r>
            <a:r>
              <a:rPr lang="en-US" sz="2000" dirty="0" smtClean="0">
                <a:latin typeface="Courier" charset="0"/>
                <a:ea typeface="Courier" charset="0"/>
                <a:cs typeface="Courier" charset="0"/>
              </a:rPr>
              <a:t>,  </a:t>
            </a:r>
            <a:r>
              <a:rPr lang="en-US" sz="2000" dirty="0">
                <a:latin typeface="Courier" charset="0"/>
                <a:ea typeface="Courier" charset="0"/>
                <a:cs typeface="Courier" charset="0"/>
              </a:rPr>
              <a:t>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a:t>
            </a:r>
            <a:r>
              <a:rPr lang="en-US" sz="2000" dirty="0" smtClean="0">
                <a:latin typeface="Courier" charset="0"/>
                <a:ea typeface="Courier" charset="0"/>
                <a:cs typeface="Courier" charset="0"/>
              </a:rPr>
              <a:t> 6</a:t>
            </a:r>
            <a:r>
              <a:rPr lang="en-US" sz="2000" dirty="0" smtClean="0">
                <a:latin typeface="Courier" charset="0"/>
                <a:ea typeface="Courier" charset="0"/>
                <a:cs typeface="Courier"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Page 46: </a:t>
            </a:r>
            <a:r>
              <a:rPr lang="en-US" b="0" dirty="0" smtClean="0"/>
              <a:t>Contracts</a:t>
            </a:r>
            <a:endParaRPr lang="en-US" b="0" dirty="0"/>
          </a:p>
        </p:txBody>
      </p:sp>
      <p:sp>
        <p:nvSpPr>
          <p:cNvPr id="4" name="Rectangle 3"/>
          <p:cNvSpPr>
            <a:spLocks noChangeArrowheads="1"/>
          </p:cNvSpPr>
          <p:nvPr/>
        </p:nvSpPr>
        <p:spPr bwMode="auto">
          <a:xfrm>
            <a:off x="304800" y="1819275"/>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Beans Water    </a:t>
            </a:r>
            <a:r>
              <a:rPr lang="en-US" altLang="en-US" sz="2400" b="1" dirty="0">
                <a:solidFill>
                  <a:schemeClr val="accent1"/>
                </a:solidFill>
                <a:latin typeface="Courier New" charset="0"/>
                <a:ea typeface="Courier New" charset="0"/>
                <a:cs typeface="Courier New" charset="0"/>
              </a:rPr>
              <a:t>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rPr>
              <a:t># </a:t>
            </a:r>
            <a:r>
              <a:rPr lang="en-US" altLang="en-US" sz="2400" b="1" dirty="0" err="1" smtClean="0">
                <a:solidFill>
                  <a:schemeClr val="accent1"/>
                </a:solidFill>
                <a:latin typeface="Courier New" charset="0"/>
                <a:ea typeface="Courier New" charset="0"/>
                <a:cs typeface="Courier New" charset="0"/>
              </a:rPr>
              <a:t>num-sqrt</a:t>
            </a:r>
            <a:r>
              <a:rPr lang="en-US" altLang="en-US" sz="2400" b="1" dirty="0" smtClean="0">
                <a:solidFill>
                  <a:schemeClr val="accent1"/>
                </a:solidFill>
                <a:latin typeface="Courier New" charset="0"/>
                <a:ea typeface="Courier New" charset="0"/>
                <a:cs typeface="Courier New" charset="0"/>
              </a:rPr>
              <a:t>	:   Number </a:t>
            </a:r>
            <a:r>
              <a:rPr lang="en-US" altLang="en-US" sz="2400" b="1" dirty="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rPr>
              <a:t>	</a:t>
            </a: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a:solidFill>
                  <a:schemeClr val="accent1"/>
                </a:solidFill>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smtClean="0">
                <a:solidFill>
                  <a:schemeClr val="accent1"/>
                </a:solidFill>
                <a:latin typeface="Courier New" charset="0"/>
                <a:ea typeface="Courier New" charset="0"/>
                <a:cs typeface="Courier New" charset="0"/>
                <a:sym typeface="Wingdings" charset="2"/>
              </a:rPr>
              <a:t># </a:t>
            </a:r>
            <a:r>
              <a:rPr lang="en-US" altLang="en-US" sz="2400" b="1" dirty="0" err="1" smtClean="0">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Number</a:t>
            </a: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smtClean="0">
                <a:solidFill>
                  <a:schemeClr val="accent1"/>
                </a:solidFill>
                <a:latin typeface="Courier New" charset="0"/>
                <a:ea typeface="Courier New" charset="0"/>
                <a:cs typeface="Courier New" charset="0"/>
                <a:sym typeface="Wingdings" charset="2"/>
              </a:rPr>
              <a:t>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“Comment”</a:t>
            </a:r>
            <a:endParaRPr lang="en-US"/>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plot-list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New Type, new function:</a:t>
            </a:r>
            <a:r>
              <a:rPr lang="en-US" dirty="0"/>
              <a:t> </a:t>
            </a:r>
            <a:endParaRPr lang="en-US" sz="1000" dirty="0"/>
          </a:p>
          <a:p>
            <a:pPr lvl="1"/>
            <a:r>
              <a:rPr lang="en-US" sz="2200" dirty="0">
                <a:solidFill>
                  <a:schemeClr val="accent1">
                    <a:lumMod val="75000"/>
                  </a:schemeClr>
                </a:solidFill>
                <a:latin typeface="Courier New" charset="0"/>
                <a:ea typeface="Courier New" charset="0"/>
                <a:cs typeface="Courier New" charset="0"/>
              </a:rPr>
              <a:t># function-plot: (Number -&gt; Number) -&gt; </a:t>
            </a:r>
            <a:r>
              <a:rPr lang="en-US" sz="2200" b="1" dirty="0" smtClean="0">
                <a:solidFill>
                  <a:schemeClr val="accent1">
                    <a:lumMod val="75000"/>
                  </a:schemeClr>
                </a:solidFill>
                <a:latin typeface="Courier New" charset="0"/>
                <a:ea typeface="Courier New" charset="0"/>
                <a:cs typeface="Courier New" charset="0"/>
              </a:rPr>
              <a:t>Series</a:t>
            </a:r>
          </a:p>
          <a:p>
            <a:pPr lvl="1"/>
            <a:r>
              <a:rPr lang="en-US" sz="2200" dirty="0" smtClean="0">
                <a:solidFill>
                  <a:schemeClr val="accent1">
                    <a:lumMod val="75000"/>
                  </a:schemeClr>
                </a:solidFill>
                <a:latin typeface="Courier New" charset="0"/>
                <a:ea typeface="Courier New" charset="0"/>
                <a:cs typeface="Courier New" charset="0"/>
              </a:rPr>
              <a:t># draw-plot: String Series </a:t>
            </a:r>
            <a:r>
              <a:rPr lang="en-US" sz="2200" dirty="0">
                <a:solidFill>
                  <a:schemeClr val="accent1">
                    <a:lumMod val="75000"/>
                  </a:schemeClr>
                </a:solidFill>
                <a:latin typeface="Courier New" charset="0"/>
                <a:ea typeface="Courier New" charset="0"/>
                <a:cs typeface="Courier New" charset="0"/>
              </a:rPr>
              <a:t>-&gt; </a:t>
            </a:r>
            <a:r>
              <a:rPr lang="en-US" sz="2200" b="1" dirty="0" smtClean="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them to plot </a:t>
            </a:r>
            <a:r>
              <a:rPr lang="en-US" altLang="en-US" sz="2400" dirty="0" err="1" smtClean="0">
                <a:latin typeface="Courier New" charset="0"/>
                <a:ea typeface="Courier New" charset="0"/>
                <a:cs typeface="Courier New" charset="0"/>
              </a:rPr>
              <a:t>num-sqrt</a:t>
            </a:r>
            <a:r>
              <a:rPr lang="en-US" altLang="en-US" sz="2400" dirty="0" smtClean="0">
                <a:latin typeface="Arial" charset="0"/>
                <a:ea typeface="Arial" charset="0"/>
                <a:cs typeface="Arial" charset="0"/>
              </a:rPr>
              <a:t>:</a:t>
            </a:r>
            <a:r>
              <a:rPr lang="en-US" sz="2400" dirty="0"/>
              <a:t> </a:t>
            </a:r>
          </a:p>
          <a:p>
            <a:r>
              <a:rPr lang="en-US" sz="2000" dirty="0" smtClean="0">
                <a:solidFill>
                  <a:schemeClr val="accent1">
                    <a:lumMod val="75000"/>
                  </a:schemeClr>
                </a:solidFill>
                <a:latin typeface="Courier New" charset="0"/>
                <a:ea typeface="Courier New" charset="0"/>
                <a:cs typeface="Courier New" charset="0"/>
              </a:rPr>
              <a:t># </a:t>
            </a:r>
            <a:r>
              <a:rPr lang="en-US" sz="2000" dirty="0">
                <a:solidFill>
                  <a:schemeClr val="accent1">
                    <a:lumMod val="75000"/>
                  </a:schemeClr>
                </a:solidFill>
                <a:latin typeface="Courier New" charset="0"/>
                <a:ea typeface="Courier New" charset="0"/>
                <a:cs typeface="Courier New" charset="0"/>
              </a:rPr>
              <a:t>define the series and </a:t>
            </a:r>
            <a:r>
              <a:rPr lang="en-US" sz="2000" dirty="0" smtClean="0">
                <a:solidFill>
                  <a:schemeClr val="accent1">
                    <a:lumMod val="75000"/>
                  </a:schemeClr>
                </a:solidFill>
                <a:latin typeface="Courier New" charset="0"/>
                <a:ea typeface="Courier New" charset="0"/>
                <a:cs typeface="Courier New" charset="0"/>
              </a:rPr>
              <a:t>graph the </a:t>
            </a:r>
            <a:r>
              <a:rPr lang="en-US" sz="2000" dirty="0">
                <a:solidFill>
                  <a:schemeClr val="accent1">
                    <a:lumMod val="75000"/>
                  </a:schemeClr>
                </a:solidFill>
                <a:latin typeface="Courier New" charset="0"/>
                <a:ea typeface="Courier New" charset="0"/>
                <a:cs typeface="Courier New" charset="0"/>
              </a:rPr>
              <a:t>function f(x)=√</a:t>
            </a:r>
            <a:r>
              <a:rPr lang="en-US" sz="2000" dirty="0" smtClean="0">
                <a:solidFill>
                  <a:schemeClr val="accent1">
                    <a:lumMod val="75000"/>
                  </a:schemeClr>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smtClean="0">
                <a:latin typeface="Courier New" charset="0"/>
                <a:ea typeface="Courier New" charset="0"/>
                <a:cs typeface="Courier New" charset="0"/>
              </a:rPr>
              <a:t>” </a:t>
            </a:r>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a:t>
            </a:r>
            <a:r>
              <a:rPr lang="en-US" sz="2000" dirty="0">
                <a:latin typeface="Courier New" charset="0"/>
                <a:ea typeface="Courier New" charset="0"/>
                <a:cs typeface="Courier New" charset="0"/>
              </a:rPr>
              <a:t> </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r>
              <a:rPr lang="en-US" sz="2400" dirty="0" smtClean="0"/>
              <a:t>Let’s look at an example</a:t>
            </a:r>
          </a:p>
          <a:p>
            <a:pPr lvl="1"/>
            <a:endParaRPr lang="en-US" sz="2000" dirty="0"/>
          </a:p>
          <a:p>
            <a:pPr lvl="1"/>
            <a:endParaRPr lang="en-US" sz="2000" dirty="0"/>
          </a:p>
          <a:p>
            <a:pPr>
              <a:spcBef>
                <a:spcPts val="1500"/>
              </a:spcBef>
            </a:pPr>
            <a:r>
              <a:rPr lang="en-US" sz="2400" dirty="0" smtClean="0"/>
              <a:t>Vocabulary: Rows, Columns and Entries</a:t>
            </a:r>
          </a:p>
          <a:p>
            <a:r>
              <a:rPr lang="en-US" sz="2400" dirty="0" smtClean="0"/>
              <a:t>Header Row</a:t>
            </a:r>
          </a:p>
          <a:p>
            <a:r>
              <a:rPr lang="en-US" sz="2400" dirty="0" smtClean="0"/>
              <a:t>Turn to Page 5</a:t>
            </a:r>
            <a:r>
              <a:rPr lang="mr-IN" sz="2400" dirty="0" smtClean="0"/>
              <a:t>…</a:t>
            </a:r>
            <a:endParaRPr lang="en-US" sz="2400" dirty="0" smtClean="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Categorical data answers “</a:t>
            </a:r>
            <a:r>
              <a:rPr lang="en-US" sz="2400" dirty="0">
                <a:latin typeface="Arial" charset="0"/>
                <a:ea typeface="Arial" charset="0"/>
                <a:cs typeface="Arial" charset="0"/>
              </a:rPr>
              <a:t>Which </a:t>
            </a:r>
            <a:r>
              <a:rPr lang="en-US" sz="2400" dirty="0" smtClean="0">
                <a:latin typeface="Arial" charset="0"/>
                <a:ea typeface="Arial" charset="0"/>
                <a:cs typeface="Arial" charset="0"/>
              </a:rPr>
              <a:t>one?”</a:t>
            </a:r>
          </a:p>
          <a:p>
            <a:pPr marL="342900" indent="-342900" eaLnBrk="1" hangingPunct="1">
              <a:spcBef>
                <a:spcPts val="500"/>
              </a:spcBef>
              <a:spcAft>
                <a:spcPts val="6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5" name="Rectangle 4"/>
          <p:cNvSpPr/>
          <p:nvPr/>
        </p:nvSpPr>
        <p:spPr>
          <a:xfrm>
            <a:off x="139528" y="1752600"/>
            <a:ext cx="8848897" cy="4647426"/>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latin typeface="Courier New" charset="0"/>
                <a:ea typeface="Courier New" charset="0"/>
                <a:cs typeface="Courier New" charset="0"/>
              </a:rPr>
              <a:t> </a:t>
            </a:r>
            <a:r>
              <a:rPr lang="en-US" sz="2200" dirty="0" smtClean="0">
                <a:solidFill>
                  <a:schemeClr val="bg1"/>
                </a:solidFill>
                <a:latin typeface="Courier New" charset="0"/>
                <a:ea typeface="Courier New" charset="0"/>
                <a:cs typeface="Courier New" charset="0"/>
              </a:rPr>
              <a:t>state-list</a:t>
            </a:r>
            <a:r>
              <a:rPr lang="en-US" sz="2200" dirty="0" smtClean="0">
                <a:solidFill>
                  <a:schemeClr val="bg1"/>
                </a:solidFill>
              </a:rPr>
              <a:t>, </a:t>
            </a:r>
            <a:r>
              <a:rPr lang="en-US" sz="2200" dirty="0">
                <a:solidFill>
                  <a:schemeClr val="bg1"/>
                </a:solidFill>
              </a:rPr>
              <a:t> </a:t>
            </a:r>
            <a:r>
              <a:rPr lang="en-US" sz="2200" dirty="0" smtClean="0">
                <a:solidFill>
                  <a:schemeClr val="bg1"/>
                </a:solidFill>
              </a:rPr>
              <a:t>which contains the</a:t>
            </a:r>
            <a:r>
              <a:rPr lang="en-US" sz="2200" dirty="0">
                <a:solidFill>
                  <a:schemeClr val="bg1"/>
                </a:solidFill>
              </a:rPr>
              <a:t>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presidents</a:t>
            </a:r>
            <a:endParaRPr lang="en-US" sz="2200" dirty="0" smtClean="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calories-list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a:t>
            </a:r>
            <a:r>
              <a:rPr lang="en-US" sz="2200" dirty="0" smtClean="0">
                <a:solidFill>
                  <a:schemeClr val="bg1"/>
                </a:solidFill>
              </a:rPr>
              <a:t>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smtClean="0">
                <a:solidFill>
                  <a:schemeClr val="bg1"/>
                </a:solidFill>
              </a:rPr>
              <a:t>Define</a:t>
            </a:r>
            <a:r>
              <a:rPr lang="en-US" sz="2200" dirty="0">
                <a:solidFill>
                  <a:schemeClr val="bg1"/>
                </a:solidFill>
              </a:rPr>
              <a:t> </a:t>
            </a:r>
            <a:r>
              <a:rPr lang="en-US" sz="2200" dirty="0" smtClean="0">
                <a:solidFill>
                  <a:schemeClr val="bg1"/>
                </a:solidFill>
                <a:latin typeface="Courier New" charset="0"/>
                <a:ea typeface="Courier New" charset="0"/>
                <a:cs typeface="Courier New" charset="0"/>
              </a:rPr>
              <a:t>sugar-list</a:t>
            </a:r>
            <a:r>
              <a:rPr lang="en-US" sz="2200" dirty="0" smtClean="0">
                <a:solidFill>
                  <a:schemeClr val="bg1"/>
                </a:solidFill>
              </a:rPr>
              <a:t>, </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smtClean="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Scatterplots</a:t>
            </a:r>
            <a:endParaRPr lang="en-US" dirty="0"/>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 scatter-plot : List&lt;Number&gt; List&lt;Number&gt; </a:t>
            </a:r>
            <a:r>
              <a:rPr lang="en-US" sz="1900" b="1" dirty="0" smtClean="0">
                <a:solidFill>
                  <a:schemeClr val="accent1"/>
                </a:solidFill>
                <a:latin typeface="Courier New" charset="0"/>
                <a:ea typeface="Courier New" charset="0"/>
                <a:cs typeface="Courier New" charset="0"/>
                <a:sym typeface="Wingdings"/>
              </a:rPr>
              <a:t> Series</a:t>
            </a:r>
            <a:endParaRPr lang="en-US" sz="1900" b="1" dirty="0" smtClean="0">
              <a:solidFill>
                <a:schemeClr val="accent1"/>
              </a:solidFill>
              <a:latin typeface="Courier New" charset="0"/>
              <a:ea typeface="Courier New" charset="0"/>
              <a:cs typeface="Courier New" charset="0"/>
            </a:endParaRPr>
          </a:p>
          <a:p>
            <a:r>
              <a:rPr lang="en-US" sz="1900" b="1" dirty="0" smtClean="0">
                <a:solidFill>
                  <a:schemeClr val="bg1"/>
                </a:solidFill>
              </a:rPr>
              <a:t> </a:t>
            </a:r>
            <a:r>
              <a:rPr lang="en-US" sz="1900" b="1" dirty="0" smtClean="0">
                <a:solidFill>
                  <a:schemeClr val="bg1"/>
                </a:solidFill>
                <a:latin typeface="Courier New" charset="0"/>
                <a:ea typeface="Courier New" charset="0"/>
                <a:cs typeface="Courier New" charset="0"/>
              </a:rPr>
              <a:t>sugar-v-calories </a:t>
            </a:r>
            <a:r>
              <a:rPr lang="en-US" sz="1900" b="1" dirty="0">
                <a:solidFill>
                  <a:schemeClr val="bg1"/>
                </a:solidFill>
                <a:latin typeface="Courier New" charset="0"/>
                <a:ea typeface="Courier New" charset="0"/>
                <a:cs typeface="Courier New" charset="0"/>
              </a:rPr>
              <a:t>= scatter-plot(calories-list, sugar-list</a:t>
            </a:r>
            <a:r>
              <a:rPr lang="en-US" sz="1900" b="1" dirty="0" smtClean="0">
                <a:solidFill>
                  <a:schemeClr val="bg1"/>
                </a:solidFill>
                <a:latin typeface="Courier New" charset="0"/>
                <a:ea typeface="Courier New" charset="0"/>
                <a:cs typeface="Courier New" charset="0"/>
              </a:rPr>
              <a:t>)</a:t>
            </a:r>
          </a:p>
          <a:p>
            <a:endParaRPr lang="en-US" sz="1900" dirty="0">
              <a:solidFill>
                <a:schemeClr val="bg1"/>
              </a:solidFill>
              <a:latin typeface="Courier New" charset="0"/>
              <a:ea typeface="Courier New" charset="0"/>
              <a:cs typeface="Courier New" charset="0"/>
            </a:endParaRPr>
          </a:p>
          <a:p>
            <a:r>
              <a:rPr lang="en-US" sz="1900" dirty="0" smtClean="0">
                <a:solidFill>
                  <a:schemeClr val="bg1"/>
                </a:solidFill>
                <a:latin typeface="Courier New" charset="0"/>
                <a:ea typeface="Courier New" charset="0"/>
                <a:cs typeface="Courier New" charset="0"/>
              </a:rPr>
              <a:t> </a:t>
            </a:r>
          </a:p>
          <a:p>
            <a:endParaRPr lang="en-US" sz="1900" dirty="0" smtClean="0">
              <a:solidFill>
                <a:schemeClr val="bg1"/>
              </a:solidFill>
              <a:latin typeface="Courier New" charset="0"/>
              <a:ea typeface="Courier New" charset="0"/>
              <a:cs typeface="Courier New" charset="0"/>
            </a:endParaRPr>
          </a:p>
          <a:p>
            <a:r>
              <a:rPr lang="en-US" sz="1900" dirty="0" smtClean="0">
                <a:solidFill>
                  <a:schemeClr val="bg1"/>
                </a:solidFill>
                <a:latin typeface="Courier New" charset="0"/>
                <a:ea typeface="Courier New" charset="0"/>
                <a:cs typeface="Courier New" charset="0"/>
              </a:rPr>
              <a:t>plot1 </a:t>
            </a:r>
            <a:r>
              <a:rPr lang="en-US" sz="1900" dirty="0">
                <a:solidFill>
                  <a:schemeClr val="bg1"/>
                </a:solidFill>
                <a:latin typeface="Courier New" charset="0"/>
                <a:ea typeface="Courier New" charset="0"/>
                <a:cs typeface="Courier New" charset="0"/>
              </a:rPr>
              <a:t>= </a:t>
            </a:r>
            <a:r>
              <a:rPr lang="en-US" sz="1900" dirty="0" smtClean="0">
                <a:solidFill>
                  <a:schemeClr val="bg1"/>
                </a:solidFill>
                <a:latin typeface="Courier New" charset="0"/>
                <a:ea typeface="Courier New" charset="0"/>
                <a:cs typeface="Courier New" charset="0"/>
              </a:rPr>
              <a:t>draw-plot(“Sugar v. Calories”, sugar-v-calories)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Choose Your Dataset!</a:t>
            </a:r>
            <a:endParaRPr lang="en-US" dirty="0"/>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smtClean="0">
                <a:latin typeface="Arial" charset="0"/>
                <a:ea typeface="Arial" charset="0"/>
                <a:cs typeface="Arial" charset="0"/>
              </a:rPr>
              <a:t>Open and Save a Copy of the </a:t>
            </a:r>
            <a:r>
              <a:rPr lang="en-US" sz="2000" b="1" dirty="0" smtClean="0">
                <a:latin typeface="Arial" charset="0"/>
                <a:ea typeface="Arial" charset="0"/>
                <a:cs typeface="Arial" charset="0"/>
              </a:rPr>
              <a:t>Starter File </a:t>
            </a:r>
            <a:r>
              <a:rPr lang="en-US" sz="2000" dirty="0" smtClean="0">
                <a:latin typeface="Arial" charset="0"/>
                <a:ea typeface="Arial" charset="0"/>
                <a:cs typeface="Arial" charset="0"/>
              </a:rPr>
              <a:t>and </a:t>
            </a:r>
            <a:r>
              <a:rPr lang="en-US" sz="2000" b="1" dirty="0" smtClean="0">
                <a:latin typeface="Arial" charset="0"/>
                <a:ea typeface="Arial" charset="0"/>
                <a:cs typeface="Arial" charset="0"/>
              </a:rPr>
              <a:t>Final Report</a:t>
            </a:r>
            <a:r>
              <a:rPr lang="en-US" sz="2000" dirty="0" smtClean="0">
                <a:latin typeface="Arial" charset="0"/>
                <a:ea typeface="Arial" charset="0"/>
                <a:cs typeface="Arial" charset="0"/>
              </a:rPr>
              <a:t> for your dataset</a:t>
            </a:r>
            <a:endParaRPr lang="en-US" sz="2000" b="1" dirty="0" smtClean="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200000"/>
              </a:lnSpc>
            </a:pPr>
            <a:r>
              <a:rPr lang="en-US" altLang="en-US" dirty="0" smtClean="0">
                <a:ea typeface="ＭＳ Ｐゴシック" charset="-128"/>
                <a:cs typeface="Helvetica" charset="0"/>
              </a:rPr>
              <a:t>It’s not polished</a:t>
            </a:r>
          </a:p>
          <a:p>
            <a:pPr>
              <a:lnSpc>
                <a:spcPct val="200000"/>
              </a:lnSpc>
            </a:pPr>
            <a:r>
              <a:rPr lang="en-US" altLang="en-US" dirty="0" smtClean="0">
                <a:ea typeface="ＭＳ Ｐゴシック" charset="-128"/>
                <a:cs typeface="Helvetica" charset="0"/>
              </a:rPr>
              <a:t>Some activities won’t land</a:t>
            </a:r>
          </a:p>
          <a:p>
            <a:pPr>
              <a:lnSpc>
                <a:spcPct val="200000"/>
              </a:lnSpc>
            </a:pPr>
            <a:r>
              <a:rPr lang="en-US" altLang="en-US" dirty="0" smtClean="0">
                <a:ea typeface="ＭＳ Ｐゴシック" charset="-128"/>
                <a:cs typeface="Helvetica" charset="0"/>
              </a:rPr>
              <a:t>Some explanations will be awful</a:t>
            </a:r>
            <a:endParaRPr lang="en-US" altLang="en-US" dirty="0">
              <a:ea typeface="ＭＳ Ｐゴシック" charset="-128"/>
              <a:cs typeface="Helvetica" charset="0"/>
            </a:endParaRPr>
          </a:p>
          <a:p>
            <a:pPr>
              <a:lnSpc>
                <a:spcPct val="20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median</a:t>
            </a:r>
            <a:r>
              <a:rPr lang="en-US" sz="2200" dirty="0" smtClean="0">
                <a:latin typeface="Arial" charset="0"/>
                <a:ea typeface="Arial" charset="0"/>
                <a:cs typeface="Arial" charset="0"/>
              </a:rPr>
              <a:t>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smtClean="0">
                <a:latin typeface="Arial" charset="0"/>
                <a:ea typeface="Arial" charset="0"/>
                <a:cs typeface="Arial" charset="0"/>
              </a:rPr>
              <a:t>Pg</a:t>
            </a:r>
            <a:r>
              <a:rPr lang="en-US" sz="2200" dirty="0" smtClean="0">
                <a:latin typeface="Arial" charset="0"/>
                <a:ea typeface="Arial" charset="0"/>
                <a:cs typeface="Arial" charset="0"/>
              </a:rPr>
              <a:t> 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0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a:t>
            </a:r>
            <a:r>
              <a:rPr lang="en-US" sz="2200" dirty="0" smtClean="0">
                <a:latin typeface="Arial" charset="0"/>
                <a:ea typeface="Arial" charset="0"/>
                <a:cs typeface="Arial" charset="0"/>
              </a:rPr>
              <a:t>8</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smtClean="0">
                <a:latin typeface="Courier New" charset="0"/>
                <a:ea typeface="Courier New" charset="0"/>
                <a:cs typeface="Courier New" charset="0"/>
              </a:rPr>
              <a:t>end</a:t>
            </a:r>
          </a:p>
          <a:p>
            <a:pPr indent="622300"/>
            <a:r>
              <a:rPr lang="en-US" sz="2000" dirty="0" smtClean="0">
                <a:latin typeface="Courier New" charset="0"/>
                <a:ea typeface="Courier New" charset="0"/>
                <a:cs typeface="Courier New" charset="0"/>
              </a:rPr>
              <a:t>mean(calorie-list</a:t>
            </a:r>
            <a:r>
              <a:rPr lang="en-US" sz="2000" dirty="0">
                <a:latin typeface="Courier New" charset="0"/>
                <a:ea typeface="Courier New" charset="0"/>
                <a:cs typeface="Courier New" charset="0"/>
              </a:rPr>
              <a:t>) </a:t>
            </a:r>
          </a:p>
          <a:p>
            <a:pPr indent="622300"/>
            <a:endParaRPr lang="en-US" sz="2000" dirty="0" smtClean="0">
              <a:latin typeface="Courier New" charset="0"/>
              <a:ea typeface="Courier New" charset="0"/>
              <a:cs typeface="Courier New" charset="0"/>
            </a:endParaRPr>
          </a:p>
          <a:p>
            <a:pPr indent="622300"/>
            <a:r>
              <a:rPr lang="en-US" sz="2000" dirty="0" smtClean="0">
                <a:latin typeface="Courier New" charset="0"/>
                <a:ea typeface="Courier New" charset="0"/>
                <a:cs typeface="Courier New" charset="0"/>
              </a:rPr>
              <a:t>mean(</a:t>
            </a:r>
            <a:r>
              <a:rPr lang="en-US" sz="2000" b="1" dirty="0" smtClean="0">
                <a:latin typeface="Courier New" charset="0"/>
                <a:ea typeface="Courier New" charset="0"/>
                <a:cs typeface="Courier New" charset="0"/>
              </a:rPr>
              <a:t>extract</a:t>
            </a:r>
            <a:r>
              <a:rPr lang="en-US" sz="2000" dirty="0" smtClean="0">
                <a:latin typeface="Courier New" charset="0"/>
                <a:ea typeface="Courier New" charset="0"/>
                <a:cs typeface="Courier New" charset="0"/>
              </a:rPr>
              <a:t> </a:t>
            </a:r>
            <a:r>
              <a:rPr lang="en-US" sz="2000" dirty="0">
                <a:latin typeface="Courier New" charset="0"/>
                <a:ea typeface="Courier New" charset="0"/>
                <a:cs typeface="Courier New" charset="0"/>
              </a:rPr>
              <a:t>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smtClean="0">
                <a:solidFill>
                  <a:schemeClr val="accent1"/>
                </a:solidFill>
              </a:rPr>
              <a:t>A</a:t>
            </a:r>
            <a:endParaRPr lang="en-US" b="1" dirty="0">
              <a:solidFill>
                <a:schemeClr val="accent1"/>
              </a:solidFill>
            </a:endParaRP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smtClean="0">
                <a:solidFill>
                  <a:schemeClr val="accent1"/>
                </a:solidFill>
              </a:rPr>
              <a:t>B</a:t>
            </a:r>
            <a:endParaRPr lang="en-US" b="1" dirty="0">
              <a:solidFill>
                <a:schemeClr val="accent1"/>
              </a:solidFill>
            </a:endParaRP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200" dirty="0" smtClean="0"/>
              <a:t>Which </a:t>
            </a:r>
            <a:r>
              <a:rPr lang="en-US" sz="2200" dirty="0"/>
              <a:t>measure </a:t>
            </a:r>
            <a:r>
              <a:rPr lang="en-US" sz="2200" dirty="0" smtClean="0"/>
              <a:t>gives </a:t>
            </a:r>
            <a:r>
              <a:rPr lang="en-US" sz="2200" dirty="0"/>
              <a:t>the best indication of how the class did</a:t>
            </a:r>
            <a:r>
              <a:rPr lang="en-US" sz="22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200" dirty="0" smtClean="0"/>
              <a:t>Outliers</a:t>
            </a:r>
            <a:endParaRPr lang="en-US" sz="2200" dirty="0"/>
          </a:p>
          <a:p>
            <a:pPr lvl="1" fontAlgn="ct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sz="2400" i="1" dirty="0" smtClean="0"/>
              <a:t>?</a:t>
            </a:r>
            <a:r>
              <a:rPr lang="en-US" altLang="en-US" sz="2400" i="1"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Centers of Your Dataset</a:t>
            </a:r>
            <a:endParaRPr lang="en-US" dirty="0"/>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smtClean="0">
                <a:latin typeface="Arial" charset="0"/>
                <a:ea typeface="Arial" charset="0"/>
                <a:cs typeface="Arial" charset="0"/>
              </a:rPr>
              <a:t>Turn to Page 12</a:t>
            </a:r>
            <a:r>
              <a:rPr lang="mr-IN" altLang="en-US" sz="2200" dirty="0" smtClean="0">
                <a:latin typeface="Arial" charset="0"/>
                <a:ea typeface="Arial" charset="0"/>
                <a:cs typeface="Arial" charset="0"/>
              </a:rPr>
              <a:t>…</a:t>
            </a:r>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party</a:t>
            </a:r>
            <a:r>
              <a:rPr lang="en-US" altLang="en-US" sz="2200" dirty="0" smtClean="0">
                <a:latin typeface="Arial" charset="0"/>
                <a:ea typeface="Arial" charset="0"/>
                <a:cs typeface="Arial" charset="0"/>
              </a:rPr>
              <a:t> column in the </a:t>
            </a:r>
            <a:r>
              <a:rPr lang="en-US" altLang="en-US" sz="2200" dirty="0" smtClean="0">
                <a:latin typeface="Courier New" charset="0"/>
                <a:ea typeface="Courier New" charset="0"/>
                <a:cs typeface="Courier New" charset="0"/>
              </a:rPr>
              <a:t>presidents</a:t>
            </a:r>
            <a:r>
              <a:rPr lang="en-US" altLang="en-US" sz="2200" dirty="0" smtClean="0">
                <a:latin typeface="Arial" charset="0"/>
                <a:ea typeface="Arial" charset="0"/>
                <a:cs typeface="Arial" charset="0"/>
              </a:rPr>
              <a:t> dataset.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smtClean="0">
                <a:latin typeface="Courier New" charset="0"/>
                <a:ea typeface="Courier New" charset="0"/>
                <a:cs typeface="Courier New" charset="0"/>
              </a:rPr>
              <a:t>continent </a:t>
            </a:r>
            <a:r>
              <a:rPr lang="en-US" altLang="en-US" sz="2200" dirty="0" smtClean="0">
                <a:latin typeface="Arial" charset="0"/>
                <a:ea typeface="Arial" charset="0"/>
                <a:cs typeface="Arial" charset="0"/>
              </a:rPr>
              <a:t>column </a:t>
            </a:r>
            <a:r>
              <a:rPr lang="en-US" altLang="en-US" sz="2200" dirty="0">
                <a:latin typeface="Arial" charset="0"/>
                <a:ea typeface="Arial" charset="0"/>
                <a:cs typeface="Arial" charset="0"/>
              </a:rPr>
              <a:t>in the </a:t>
            </a:r>
            <a:r>
              <a:rPr lang="en-US" altLang="en-US" sz="2200" dirty="0" smtClean="0">
                <a:latin typeface="Courier New" charset="0"/>
                <a:ea typeface="Courier New" charset="0"/>
                <a:cs typeface="Courier New" charset="0"/>
              </a:rPr>
              <a:t>countries </a:t>
            </a:r>
            <a:r>
              <a:rPr lang="en-US" altLang="en-US" sz="2200" dirty="0" smtClean="0">
                <a:latin typeface="Arial" charset="0"/>
                <a:ea typeface="Arial" charset="0"/>
                <a:cs typeface="Arial" charset="0"/>
              </a:rPr>
              <a:t>dataset</a:t>
            </a:r>
            <a:r>
              <a:rPr lang="en-US" altLang="en-US" sz="2200" dirty="0">
                <a:latin typeface="Arial" charset="0"/>
                <a:ea typeface="Arial" charset="0"/>
                <a:cs typeface="Arial" charset="0"/>
              </a:rPr>
              <a:t>.</a:t>
            </a:r>
          </a:p>
          <a:p>
            <a:pPr marL="342900" indent="-342900" eaLnBrk="1" hangingPunct="1">
              <a:spcAft>
                <a:spcPts val="1800"/>
              </a:spcAft>
              <a:buClr>
                <a:srgbClr val="4C4C4C"/>
              </a:buClr>
              <a:buSzTx/>
            </a:pPr>
            <a:r>
              <a:rPr lang="en-US" altLang="en-US" sz="2200" dirty="0" smtClean="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Visualizing Your Dataset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b="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smtClean="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a:t>
            </a:r>
            <a:r>
              <a:rPr lang="en-US" sz="2200" i="1" dirty="0" smtClean="0">
                <a:latin typeface="Arial" charset="0"/>
                <a:ea typeface="Arial" charset="0"/>
                <a:cs typeface="Arial" charset="0"/>
              </a:rPr>
              <a:t>still </a:t>
            </a:r>
            <a:r>
              <a:rPr lang="en-US" sz="2200" dirty="0" smtClean="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r>
              <a:rPr lang="en-US" sz="1800" dirty="0" smtClean="0">
                <a:latin typeface="Courier New" charset="0"/>
                <a:ea typeface="Courier New" charset="0"/>
                <a:cs typeface="Courier New" charset="0"/>
              </a:rPr>
              <a:t>)</a:t>
            </a:r>
          </a:p>
          <a:p>
            <a:r>
              <a:rPr lang="en-US" sz="1800" dirty="0" smtClean="0">
                <a:latin typeface="Courier New" charset="0"/>
                <a:ea typeface="Courier New" charset="0"/>
                <a:cs typeface="Courier New" charset="0"/>
              </a:rPr>
              <a:t>dice-histogram=draw-plot(“dice rolls”, dice-histogram-series</a:t>
            </a:r>
            <a:r>
              <a:rPr lang="en-US" sz="1800" dirty="0">
                <a:latin typeface="Courier New" charset="0"/>
                <a:ea typeface="Courier New" charset="0"/>
                <a:cs typeface="Courier New" charset="0"/>
              </a:rPr>
              <a:t>)</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Design Principles</a:t>
            </a:r>
            <a:endParaRPr lang="en-US" dirty="0"/>
          </a:p>
        </p:txBody>
      </p:sp>
      <p:sp>
        <p:nvSpPr>
          <p:cNvPr id="4" name="Content Placeholder 3"/>
          <p:cNvSpPr>
            <a:spLocks noGrp="1"/>
          </p:cNvSpPr>
          <p:nvPr>
            <p:ph idx="1"/>
          </p:nvPr>
        </p:nvSpPr>
        <p:spPr/>
        <p:txBody>
          <a:bodyPr/>
          <a:lstStyle/>
          <a:p>
            <a:pPr marL="0" indent="0">
              <a:buNone/>
            </a:pPr>
            <a:r>
              <a:rPr lang="en-US" b="1" dirty="0" smtClean="0"/>
              <a:t>Principle 1:</a:t>
            </a:r>
            <a:r>
              <a:rPr lang="en-US" dirty="0" smtClean="0"/>
              <a:t> It should be </a:t>
            </a:r>
            <a:r>
              <a:rPr lang="en-US" i="1" dirty="0" smtClean="0"/>
              <a:t>authentic</a:t>
            </a:r>
            <a:endParaRPr lang="en-US" dirty="0" smtClean="0"/>
          </a:p>
          <a:p>
            <a:pPr marL="0" indent="0">
              <a:buNone/>
            </a:pPr>
            <a:endParaRPr lang="en-US" b="1" dirty="0" smtClean="0"/>
          </a:p>
          <a:p>
            <a:pPr marL="0" indent="0">
              <a:buNone/>
            </a:pPr>
            <a:endParaRPr lang="en-US" b="1" dirty="0"/>
          </a:p>
          <a:p>
            <a:pPr marL="0" indent="0">
              <a:buNone/>
            </a:pPr>
            <a:r>
              <a:rPr lang="en-US" b="1" dirty="0" smtClean="0"/>
              <a:t>Principle 2: </a:t>
            </a:r>
            <a:r>
              <a:rPr lang="en-US" dirty="0" smtClean="0"/>
              <a:t>It should be </a:t>
            </a:r>
            <a:r>
              <a:rPr lang="en-US" i="1" dirty="0" smtClean="0"/>
              <a:t>accessible</a:t>
            </a:r>
          </a:p>
          <a:p>
            <a:pPr marL="914400" lvl="1" indent="-514350"/>
            <a:r>
              <a:rPr lang="en-US" i="1" dirty="0" smtClean="0"/>
              <a:t>R?</a:t>
            </a:r>
          </a:p>
          <a:p>
            <a:pPr marL="914400" lvl="1" indent="-514350"/>
            <a:r>
              <a:rPr lang="en-US" i="1" dirty="0" smtClean="0"/>
              <a:t>Looping through 2D Arrays?</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smtClean="0">
                <a:latin typeface="Arial" charset="0"/>
                <a:ea typeface="Arial" charset="0"/>
                <a:cs typeface="Arial" charset="0"/>
              </a:rPr>
              <a:t>“</a:t>
            </a:r>
            <a:r>
              <a:rPr lang="en-US" sz="2000" i="1" dirty="0" smtClean="0"/>
              <a:t>A </a:t>
            </a:r>
            <a:r>
              <a:rPr lang="en-US" sz="2000" i="1" dirty="0"/>
              <a:t>stranger invites you to play a game. You start by guessing a number between 2 and 12. The stranger rolls two dice, and add the numbers together. If that sum is the number you guessed, you win the jackpot, but if  </a:t>
            </a:r>
            <a:r>
              <a:rPr lang="en-US" sz="2000" i="1" dirty="0" smtClean="0"/>
              <a:t>		your </a:t>
            </a:r>
            <a:r>
              <a:rPr lang="en-US" sz="2000" i="1" dirty="0"/>
              <a:t>number is wrong, then you lose your money. What </a:t>
            </a:r>
            <a:r>
              <a:rPr lang="en-US" sz="2000" i="1" dirty="0" smtClean="0"/>
              <a:t>					are </a:t>
            </a:r>
            <a:r>
              <a:rPr lang="en-US" sz="2000" i="1" dirty="0"/>
              <a:t>your odds of </a:t>
            </a:r>
            <a:r>
              <a:rPr lang="en-US" sz="2000" i="1" dirty="0" smtClean="0"/>
              <a:t>winning </a:t>
            </a:r>
            <a:r>
              <a:rPr lang="en-US" sz="2000" i="1" dirty="0"/>
              <a:t>this </a:t>
            </a:r>
            <a:r>
              <a:rPr lang="en-US" sz="2000" i="1" dirty="0" smtClean="0"/>
              <a:t>game</a:t>
            </a:r>
            <a:r>
              <a:rPr lang="en-US" sz="2000" i="1" dirty="0"/>
              <a:t>? Are </a:t>
            </a:r>
            <a:r>
              <a:rPr lang="en-US" sz="2000" i="1" dirty="0" smtClean="0"/>
              <a:t>				they </a:t>
            </a:r>
            <a:r>
              <a:rPr lang="en-US" sz="2000" i="1" dirty="0"/>
              <a:t>good enough that it’s </a:t>
            </a:r>
            <a:r>
              <a:rPr lang="en-US" sz="2000" i="1" dirty="0" smtClean="0"/>
              <a:t>worth playing?</a:t>
            </a:r>
          </a:p>
          <a:p>
            <a:pPr eaLnBrk="1" hangingPunct="1">
              <a:lnSpc>
                <a:spcPct val="150000"/>
              </a:lnSpc>
              <a:spcAft>
                <a:spcPts val="1800"/>
              </a:spcAft>
              <a:buClr>
                <a:srgbClr val="4C4C4C"/>
              </a:buClr>
              <a:buSzTx/>
              <a:buNone/>
              <a:tabLst/>
            </a:pPr>
            <a:endParaRPr lang="en-US" sz="2000" dirty="0" smtClean="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endParaRPr lang="en-US" sz="2200" dirty="0"/>
          </a:p>
          <a:p>
            <a:pPr marL="342900" indent="-342900" eaLnBrk="1" hangingPunct="1">
              <a:spcAft>
                <a:spcPts val="1800"/>
              </a:spcAft>
              <a:buClr>
                <a:srgbClr val="4C4C4C"/>
              </a:buClr>
              <a:buSzTx/>
              <a:tabLst>
                <a:tab pos="2227263" algn="l"/>
                <a:tab pos="4746625" algn="l"/>
              </a:tabLst>
            </a:pPr>
            <a:r>
              <a:rPr lang="en-US" sz="2200" dirty="0" smtClean="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a:t>
            </a:r>
            <a:r>
              <a:rPr lang="en-US" sz="2200" dirty="0" smtClean="0"/>
              <a:t>nswer Question 7</a:t>
            </a:r>
            <a:endParaRPr lang="en-US" sz="22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smtClean="0">
                <a:latin typeface="Arial" charset="0"/>
                <a:ea typeface="Arial" charset="0"/>
                <a:cs typeface="Arial" charset="0"/>
              </a:rPr>
              <a:t>“</a:t>
            </a:r>
            <a:r>
              <a:rPr lang="en-US" sz="3600" i="1" dirty="0"/>
              <a:t>Are </a:t>
            </a:r>
            <a:r>
              <a:rPr lang="en-US" sz="3600" i="1" dirty="0" smtClean="0"/>
              <a:t>expensive </a:t>
            </a:r>
            <a:r>
              <a:rPr lang="en-US" sz="3600" i="1" dirty="0"/>
              <a:t>restaurants </a:t>
            </a:r>
            <a:endParaRPr lang="en-US" sz="3600" i="1" dirty="0" smtClean="0"/>
          </a:p>
          <a:p>
            <a:pPr eaLnBrk="1" hangingPunct="1">
              <a:spcAft>
                <a:spcPts val="1800"/>
              </a:spcAft>
              <a:buClr>
                <a:srgbClr val="4C4C4C"/>
              </a:buClr>
              <a:buSzTx/>
              <a:buNone/>
            </a:pPr>
            <a:r>
              <a:rPr lang="en-US" sz="3600" i="1" dirty="0" smtClean="0"/>
              <a:t>generally </a:t>
            </a:r>
            <a:r>
              <a:rPr lang="en-US" sz="3600" i="1" dirty="0"/>
              <a:t>better than cheaper ones</a:t>
            </a:r>
            <a:r>
              <a:rPr lang="en-US" sz="3600" i="1" dirty="0" smtClean="0"/>
              <a:t>?</a:t>
            </a:r>
            <a:r>
              <a:rPr lang="en-US" altLang="en-US" sz="3600" i="1" dirty="0" smtClean="0">
                <a:latin typeface="Arial" charset="0"/>
                <a:ea typeface="Arial" charset="0"/>
                <a:cs typeface="Arial" charset="0"/>
              </a:rPr>
              <a:t>”</a:t>
            </a:r>
            <a:endParaRPr lang="en-US" sz="3600" i="1" dirty="0" smtClean="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it positive or negative?</a:t>
            </a:r>
          </a:p>
          <a:p>
            <a:pPr marL="342900" indent="-342900">
              <a:lnSpc>
                <a:spcPct val="200000"/>
              </a:lnSpc>
              <a:buFont typeface="Arial" charset="0"/>
              <a:buChar char="•"/>
            </a:pP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Authentic &amp; Accessible</a:t>
            </a:r>
            <a:endParaRPr lang="en-US" dirty="0"/>
          </a:p>
        </p:txBody>
      </p:sp>
      <p:sp>
        <p:nvSpPr>
          <p:cNvPr id="3" name="Content Placeholder 2"/>
          <p:cNvSpPr>
            <a:spLocks noGrp="1"/>
          </p:cNvSpPr>
          <p:nvPr>
            <p:ph idx="1"/>
          </p:nvPr>
        </p:nvSpPr>
        <p:spPr/>
        <p:txBody>
          <a:bodyPr/>
          <a:lstStyle/>
          <a:p>
            <a:pPr>
              <a:lnSpc>
                <a:spcPct val="200000"/>
              </a:lnSpc>
            </a:pPr>
            <a:r>
              <a:rPr lang="en-US" altLang="en-US" sz="2400" dirty="0" smtClean="0">
                <a:ea typeface="ＭＳ Ｐゴシック" charset="-128"/>
                <a:cs typeface="Helvetica" charset="0"/>
              </a:rPr>
              <a:t>Build a DS tool made for learning!</a:t>
            </a:r>
            <a:endParaRPr lang="en-US" altLang="en-US" sz="2400" dirty="0">
              <a:ea typeface="ＭＳ Ｐゴシック" charset="-128"/>
              <a:cs typeface="Helvetica" charset="0"/>
            </a:endParaRPr>
          </a:p>
          <a:p>
            <a:pPr>
              <a:lnSpc>
                <a:spcPct val="200000"/>
              </a:lnSpc>
            </a:pPr>
            <a:r>
              <a:rPr lang="en-US" altLang="en-US" sz="2400" dirty="0" smtClean="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smtClean="0">
                <a:ea typeface="ＭＳ Ｐゴシック" charset="-128"/>
                <a:cs typeface="Helvetica" charset="0"/>
              </a:rPr>
              <a:t>If tables are </a:t>
            </a:r>
            <a:r>
              <a:rPr lang="en-US" altLang="en-US" sz="2400" i="1" dirty="0" smtClean="0">
                <a:ea typeface="ＭＳ Ｐゴシック" charset="-128"/>
                <a:cs typeface="Helvetica" charset="0"/>
              </a:rPr>
              <a:t>values</a:t>
            </a:r>
            <a:r>
              <a:rPr lang="en-US" altLang="en-US" sz="2400" dirty="0" smtClean="0">
                <a:ea typeface="ＭＳ Ｐゴシック" charset="-128"/>
                <a:cs typeface="Helvetica" charset="0"/>
              </a:rPr>
              <a:t>, queries are </a:t>
            </a:r>
            <a:r>
              <a:rPr lang="en-US" altLang="en-US" sz="2400" i="1" dirty="0" smtClean="0">
                <a:ea typeface="ＭＳ Ｐゴシック" charset="-128"/>
                <a:cs typeface="Helvetica" charset="0"/>
              </a:rPr>
              <a:t>expressions</a:t>
            </a:r>
          </a:p>
          <a:p>
            <a:pPr lvl="1">
              <a:lnSpc>
                <a:spcPct val="200000"/>
              </a:lnSpc>
              <a:buFont typeface="Wingdings" charset="2"/>
              <a:buChar char="Ø"/>
            </a:pPr>
            <a:r>
              <a:rPr lang="en-US" altLang="en-US" sz="2000" dirty="0" smtClean="0">
                <a:ea typeface="ＭＳ Ｐゴシック" charset="-128"/>
                <a:cs typeface="Helvetica" charset="0"/>
              </a:rPr>
              <a:t>You can teach a real DS course </a:t>
            </a:r>
            <a:r>
              <a:rPr lang="mr-IN" altLang="en-US" sz="2000" dirty="0" smtClean="0">
                <a:ea typeface="ＭＳ Ｐゴシック" charset="-128"/>
                <a:cs typeface="Helvetica" charset="0"/>
              </a:rPr>
              <a:t>–</a:t>
            </a:r>
            <a:r>
              <a:rPr lang="en-US" altLang="en-US" sz="2000" dirty="0" smtClean="0">
                <a:ea typeface="ＭＳ Ｐゴシック" charset="-128"/>
                <a:cs typeface="Helvetica" charset="0"/>
              </a:rPr>
              <a:t> </a:t>
            </a:r>
            <a:r>
              <a:rPr lang="en-US" altLang="en-US" sz="2000" i="1" dirty="0" smtClean="0">
                <a:ea typeface="ＭＳ Ｐゴシック" charset="-128"/>
                <a:cs typeface="Helvetica" charset="0"/>
              </a:rPr>
              <a:t>with #</a:t>
            </a:r>
            <a:r>
              <a:rPr lang="en-US" altLang="en-US" sz="2000" i="1" dirty="0" err="1" smtClean="0">
                <a:ea typeface="ＭＳ Ｐゴシック" charset="-128"/>
                <a:cs typeface="Helvetica" charset="0"/>
              </a:rPr>
              <a:t>NoLoops</a:t>
            </a:r>
            <a:r>
              <a:rPr lang="en-US" altLang="en-US" sz="2000" i="1" dirty="0" smtClean="0">
                <a:ea typeface="ＭＳ Ｐゴシック" charset="-128"/>
                <a:cs typeface="Helvetica" charset="0"/>
              </a:rPr>
              <a:t> and #</a:t>
            </a:r>
            <a:r>
              <a:rPr lang="en-US" altLang="en-US" sz="2000" i="1" dirty="0" err="1" smtClean="0">
                <a:ea typeface="ＭＳ Ｐゴシック" charset="-128"/>
                <a:cs typeface="Helvetica" charset="0"/>
              </a:rPr>
              <a:t>NoArrays</a:t>
            </a:r>
            <a:r>
              <a:rPr lang="en-US" altLang="en-US" sz="2000" i="1" dirty="0" smtClean="0">
                <a:ea typeface="ＭＳ Ｐゴシック" charset="-128"/>
                <a:cs typeface="Helvetica" charset="0"/>
              </a:rPr>
              <a:t>!</a:t>
            </a:r>
          </a:p>
          <a:p>
            <a:pPr>
              <a:lnSpc>
                <a:spcPct val="200000"/>
              </a:lnSpc>
            </a:pPr>
            <a:r>
              <a:rPr lang="en-US" altLang="en-US" sz="2400" dirty="0" smtClean="0">
                <a:ea typeface="ＭＳ Ｐゴシック" charset="-128"/>
                <a:cs typeface="Helvetica" charset="0"/>
              </a:rPr>
              <a:t>Getting the tool right is necessary, but not sufficient</a:t>
            </a:r>
            <a:endParaRPr lang="en-US" altLang="en-US" sz="2400" dirty="0">
              <a:ea typeface="ＭＳ Ｐゴシック" charset="-128"/>
              <a:cs typeface="Helvetica" charset="0"/>
            </a:endParaRPr>
          </a:p>
        </p:txBody>
      </p:sp>
      <p:sp>
        <p:nvSpPr>
          <p:cNvPr id="8" name="Footer Placeholder 7"/>
          <p:cNvSpPr>
            <a:spLocks noGrp="1"/>
          </p:cNvSpPr>
          <p:nvPr>
            <p:ph type="ftr" sz="quarter" idx="11"/>
          </p:nvPr>
        </p:nvSpPr>
        <p:spPr/>
        <p:txBody>
          <a:bodyPr/>
          <a:lstStyle/>
          <a:p>
            <a:pPr>
              <a:defRPr/>
            </a:pPr>
            <a:r>
              <a:rPr lang="en-US" smtClean="0"/>
              <a:t>www.BootstrapWorld.org     |    #BootstrapCS</a:t>
            </a:r>
            <a:endParaRPr lang="en-US" dirty="0" smtClean="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smtClean="0">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847481"/>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latin typeface="Courier New" charset="0"/>
                <a:ea typeface="Courier New" charset="0"/>
                <a:cs typeface="Courier New" charset="0"/>
              </a:rPr>
              <a:t>linear-regression</a:t>
            </a:r>
            <a:r>
              <a:rPr lang="en-US" dirty="0" smtClean="0">
                <a:solidFill>
                  <a:schemeClr val="bg1"/>
                </a:solidFill>
              </a:rPr>
              <a:t> 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fade">
                                      <p:cBhvr>
                                        <p:cTn id="25" dur="500"/>
                                        <p:tgtEl>
                                          <p:spTgt spid="4">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smtClean="0">
                <a:solidFill>
                  <a:schemeClr val="bg1"/>
                </a:solidFill>
              </a:rPr>
              <a:t>Just because two measures seem to co-relate does </a:t>
            </a:r>
            <a:r>
              <a:rPr lang="en-US" i="1" dirty="0" smtClean="0">
                <a:solidFill>
                  <a:schemeClr val="bg1"/>
                </a:solidFill>
              </a:rPr>
              <a:t>not</a:t>
            </a:r>
            <a:r>
              <a:rPr lang="en-US" dirty="0" smtClean="0">
                <a:solidFill>
                  <a:schemeClr val="bg1"/>
                </a:solidFill>
              </a:rPr>
              <a:t> mean that one causes the other!</a:t>
            </a:r>
            <a:endParaRPr lang="en-US" dirty="0" smtClean="0">
              <a:solidFill>
                <a:schemeClr val="bg1"/>
              </a:solidFill>
              <a:latin typeface="Courier New" charset="0"/>
              <a:ea typeface="Courier New" charset="0"/>
              <a:cs typeface="Courier New" charset="0"/>
            </a:endParaRPr>
          </a:p>
          <a:p>
            <a:pPr marL="525463" indent="-327025">
              <a:buFont typeface="Arial" charset="0"/>
              <a:buChar char="•"/>
            </a:pPr>
            <a:endParaRPr lang="en-US" dirty="0" smtClean="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61664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plot</a:t>
            </a: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draw-plots : String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endParaRPr lang="en-US" dirty="0">
              <a:solidFill>
                <a:schemeClr val="bg1"/>
              </a:solidFill>
            </a:endParaRPr>
          </a:p>
          <a:p>
            <a:pPr algn="ctr"/>
            <a:r>
              <a:rPr lang="en-US" sz="2200" dirty="0">
                <a:solidFill>
                  <a:schemeClr val="accent1"/>
                </a:solidFill>
                <a:latin typeface="Courier New" charset="0"/>
                <a:ea typeface="Courier New" charset="0"/>
                <a:cs typeface="Courier New" charset="0"/>
              </a:rPr>
              <a:t># r-squared : </a:t>
            </a:r>
            <a:r>
              <a:rPr lang="en-US" sz="2200" dirty="0" smtClean="0">
                <a:solidFill>
                  <a:schemeClr val="accent1"/>
                </a:solidFill>
                <a:latin typeface="Courier New" charset="0"/>
                <a:ea typeface="Courier New" charset="0"/>
                <a:cs typeface="Courier New" charset="0"/>
              </a:rPr>
              <a:t>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List&lt;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&gt; </a:t>
            </a:r>
            <a:r>
              <a:rPr lang="en-US" sz="2200" dirty="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&gt;</a:t>
            </a:r>
            <a:r>
              <a:rPr lang="en-US" sz="2200" dirty="0" err="1" smtClean="0">
                <a:solidFill>
                  <a:schemeClr val="accent1"/>
                </a:solidFill>
                <a:latin typeface="Courier New" charset="0"/>
                <a:ea typeface="Courier New" charset="0"/>
                <a:cs typeface="Courier New" charset="0"/>
              </a:rPr>
              <a:t>Num</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-&gt; </a:t>
            </a:r>
            <a:r>
              <a:rPr lang="en-US" sz="2200" dirty="0" err="1" smtClean="0">
                <a:solidFill>
                  <a:schemeClr val="accent1"/>
                </a:solidFill>
                <a:latin typeface="Courier New" charset="0"/>
                <a:ea typeface="Courier New" charset="0"/>
                <a:cs typeface="Courier New" charset="0"/>
              </a:rPr>
              <a:t>Num</a:t>
            </a:r>
            <a:r>
              <a:rPr lang="en-US" sz="22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The Austerity Problem</a:t>
            </a:r>
            <a:endParaRPr lang="en-US" dirty="0"/>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smtClean="0"/>
              <a:t>www.BootstrapWorld.org</a:t>
            </a:r>
            <a:r>
              <a:rPr lang="en-US" dirty="0" smtClean="0"/>
              <a:t>     |    #</a:t>
            </a:r>
            <a:r>
              <a:rPr lang="en-US" dirty="0" err="1" smtClean="0"/>
              <a:t>BootstrapCS</a:t>
            </a:r>
            <a:endParaRPr lang="en-US" dirty="0" smtClean="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9</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smtClean="0"/>
              <a:t>Austerity was based on recommendations from economists</a:t>
            </a:r>
            <a:endParaRPr lang="en-US" sz="2400" dirty="0" smtClean="0"/>
          </a:p>
          <a:p>
            <a:endParaRPr lang="en-US" sz="2400" dirty="0" smtClean="0"/>
          </a:p>
          <a:p>
            <a:r>
              <a:rPr lang="en-US" sz="2400" dirty="0" smtClean="0"/>
              <a:t>Those economists created a giant Excel spreadsheet to analyze historical data</a:t>
            </a:r>
            <a:endParaRPr lang="en-US" sz="2400" dirty="0"/>
          </a:p>
          <a:p>
            <a:endParaRPr lang="en-US" sz="2400" dirty="0"/>
          </a:p>
          <a:p>
            <a:r>
              <a:rPr lang="en-US" sz="2400" dirty="0" smtClean="0"/>
              <a:t>“Backed by millions of data points” sounds a lot more convincing than “backed by hundreds of data points”.</a:t>
            </a:r>
          </a:p>
          <a:p>
            <a:endParaRPr lang="en-US" sz="2400" dirty="0" smtClean="0"/>
          </a:p>
          <a:p>
            <a:r>
              <a:rPr lang="en-US" sz="2400" dirty="0" smtClean="0"/>
              <a:t>There was just one problem</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smtClean="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34</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smtClean="0"/>
              <a:t>www.BootstrapWorld.org     |    #BootstrapCS</a:t>
            </a:r>
            <a:endParaRPr lang="en-US" dirty="0" smtClean="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9662</TotalTime>
  <Words>5235</Words>
  <Application>Microsoft Macintosh PowerPoint</Application>
  <PresentationFormat>On-screen Show (4:3)</PresentationFormat>
  <Paragraphs>1115</Paragraphs>
  <Slides>111</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111</vt:i4>
      </vt:variant>
    </vt:vector>
  </HeadingPairs>
  <TitlesOfParts>
    <vt:vector size="126"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4</vt:lpstr>
      <vt:lpstr>Bar and Pie Charts</vt:lpstr>
      <vt:lpstr>Frequency Bar Charts</vt:lpstr>
      <vt:lpstr>Project: Visualizing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422</cp:revision>
  <cp:lastPrinted>2010-06-15T20:49:49Z</cp:lastPrinted>
  <dcterms:created xsi:type="dcterms:W3CDTF">2015-08-09T14:46:48Z</dcterms:created>
  <dcterms:modified xsi:type="dcterms:W3CDTF">2017-07-17T19:49:54Z</dcterms:modified>
  <cp:category/>
</cp:coreProperties>
</file>